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22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164-391E-4746-98EF-3D3E086445D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431-B8E6-4A0C-BF60-1248A41D9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3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164-391E-4746-98EF-3D3E086445D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431-B8E6-4A0C-BF60-1248A41D9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5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164-391E-4746-98EF-3D3E086445D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431-B8E6-4A0C-BF60-1248A41D9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3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164-391E-4746-98EF-3D3E086445D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431-B8E6-4A0C-BF60-1248A41D9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2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164-391E-4746-98EF-3D3E086445D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431-B8E6-4A0C-BF60-1248A41D9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164-391E-4746-98EF-3D3E086445D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431-B8E6-4A0C-BF60-1248A41D9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5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164-391E-4746-98EF-3D3E086445D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431-B8E6-4A0C-BF60-1248A41D9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1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164-391E-4746-98EF-3D3E086445D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431-B8E6-4A0C-BF60-1248A41D9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5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164-391E-4746-98EF-3D3E086445D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431-B8E6-4A0C-BF60-1248A41D9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88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164-391E-4746-98EF-3D3E086445D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431-B8E6-4A0C-BF60-1248A41D9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5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0164-391E-4746-98EF-3D3E086445D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5431-B8E6-4A0C-BF60-1248A41D9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9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500164-391E-4746-98EF-3D3E086445D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4A5431-B8E6-4A0C-BF60-1248A41D9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8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AA5181-7454-2D69-3CBF-510746CB50B0}"/>
              </a:ext>
            </a:extLst>
          </p:cNvPr>
          <p:cNvSpPr/>
          <p:nvPr/>
        </p:nvSpPr>
        <p:spPr>
          <a:xfrm>
            <a:off x="0" y="0"/>
            <a:ext cx="6856413" cy="1212112"/>
          </a:xfrm>
          <a:prstGeom prst="rect">
            <a:avLst/>
          </a:prstGeom>
          <a:solidFill>
            <a:sysClr val="windowText" lastClr="000000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246F00-DA49-F3A4-3BC5-7BD93A15D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9" y="113808"/>
            <a:ext cx="2381693" cy="9844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D6484B-3071-6AE4-12DF-AE82334565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8000"/>
          </a:blip>
          <a:srcRect r="74419"/>
          <a:stretch/>
        </p:blipFill>
        <p:spPr>
          <a:xfrm>
            <a:off x="6430260" y="8500570"/>
            <a:ext cx="399992" cy="646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B4D0AF-378D-6D48-BEF2-E66851E38AEB}"/>
              </a:ext>
            </a:extLst>
          </p:cNvPr>
          <p:cNvSpPr txBox="1"/>
          <p:nvPr/>
        </p:nvSpPr>
        <p:spPr>
          <a:xfrm>
            <a:off x="2767339" y="267502"/>
            <a:ext cx="38629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Clear Solutions for Commercial Openings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Est. 1989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3E998E-0A6E-599C-1365-5874DF6BCE46}"/>
              </a:ext>
            </a:extLst>
          </p:cNvPr>
          <p:cNvCxnSpPr/>
          <p:nvPr/>
        </p:nvCxnSpPr>
        <p:spPr>
          <a:xfrm>
            <a:off x="3604437" y="606056"/>
            <a:ext cx="2094614" cy="0"/>
          </a:xfrm>
          <a:prstGeom prst="line">
            <a:avLst/>
          </a:prstGeom>
          <a:noFill/>
          <a:ln w="12700" cap="flat" cmpd="dbl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2679CD-3690-FC2B-28F8-6BBBBFD20BFF}"/>
              </a:ext>
            </a:extLst>
          </p:cNvPr>
          <p:cNvGrpSpPr/>
          <p:nvPr/>
        </p:nvGrpSpPr>
        <p:grpSpPr>
          <a:xfrm>
            <a:off x="191388" y="1272755"/>
            <a:ext cx="6464592" cy="560376"/>
            <a:chOff x="159489" y="1325920"/>
            <a:chExt cx="6464592" cy="56037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F98383-006F-37B2-FBF2-C6168EA0C5E8}"/>
                </a:ext>
              </a:extLst>
            </p:cNvPr>
            <p:cNvSpPr/>
            <p:nvPr/>
          </p:nvSpPr>
          <p:spPr>
            <a:xfrm>
              <a:off x="159489" y="1325920"/>
              <a:ext cx="1616148" cy="552893"/>
            </a:xfrm>
            <a:prstGeom prst="rect">
              <a:avLst/>
            </a:prstGeom>
            <a:solidFill>
              <a:srgbClr val="0E2841">
                <a:lumMod val="25000"/>
                <a:lumOff val="75000"/>
                <a:alpha val="51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Glen Baines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317-626-9034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glen@bainesinc.com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C564479-1D74-955A-D565-16AF4DB1FA6B}"/>
                </a:ext>
              </a:extLst>
            </p:cNvPr>
            <p:cNvSpPr/>
            <p:nvPr/>
          </p:nvSpPr>
          <p:spPr>
            <a:xfrm>
              <a:off x="1775637" y="1333403"/>
              <a:ext cx="1616148" cy="552893"/>
            </a:xfrm>
            <a:prstGeom prst="rect">
              <a:avLst/>
            </a:prstGeom>
            <a:solidFill>
              <a:srgbClr val="0E2841">
                <a:lumMod val="25000"/>
                <a:lumOff val="75000"/>
                <a:alpha val="51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Brent Guiliani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859-940-1528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brent@bainesinc.com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46FE00C-11E8-8331-C8F0-A569EC19D7F3}"/>
                </a:ext>
              </a:extLst>
            </p:cNvPr>
            <p:cNvSpPr/>
            <p:nvPr/>
          </p:nvSpPr>
          <p:spPr>
            <a:xfrm>
              <a:off x="3391785" y="1325920"/>
              <a:ext cx="1616148" cy="552893"/>
            </a:xfrm>
            <a:prstGeom prst="rect">
              <a:avLst/>
            </a:prstGeom>
            <a:solidFill>
              <a:srgbClr val="0E2841">
                <a:lumMod val="25000"/>
                <a:lumOff val="75000"/>
                <a:alpha val="51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David Fryman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317-604-3807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dfryman@bainesinc.com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DD22434-B3ED-3E37-F9DD-E6BEEAA16DC5}"/>
                </a:ext>
              </a:extLst>
            </p:cNvPr>
            <p:cNvSpPr/>
            <p:nvPr/>
          </p:nvSpPr>
          <p:spPr>
            <a:xfrm>
              <a:off x="5007933" y="1333403"/>
              <a:ext cx="1616148" cy="552893"/>
            </a:xfrm>
            <a:prstGeom prst="rect">
              <a:avLst/>
            </a:prstGeom>
            <a:solidFill>
              <a:srgbClr val="0E2841">
                <a:lumMod val="25000"/>
                <a:lumOff val="75000"/>
                <a:alpha val="51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Angel Robles Jr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520-220-2813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angel@bainesinc.com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AF3ADD1-375D-9618-11F5-69FB266C583B}"/>
              </a:ext>
            </a:extLst>
          </p:cNvPr>
          <p:cNvSpPr txBox="1"/>
          <p:nvPr/>
        </p:nvSpPr>
        <p:spPr>
          <a:xfrm>
            <a:off x="3493178" y="916144"/>
            <a:ext cx="24112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Indiana – Kentucky – Ohio – Tennessee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E5DAEC-6EC7-76A9-D751-2DED7BCE9581}"/>
              </a:ext>
            </a:extLst>
          </p:cNvPr>
          <p:cNvSpPr/>
          <p:nvPr/>
        </p:nvSpPr>
        <p:spPr>
          <a:xfrm>
            <a:off x="191388" y="2353246"/>
            <a:ext cx="6464592" cy="343041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Architectural Hardware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FBC71C-3CD0-E243-5B50-08ABCFC7927F}"/>
              </a:ext>
            </a:extLst>
          </p:cNvPr>
          <p:cNvSpPr txBox="1"/>
          <p:nvPr/>
        </p:nvSpPr>
        <p:spPr>
          <a:xfrm>
            <a:off x="106129" y="1908976"/>
            <a:ext cx="459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Dedicated to promoting the leading manufacturers of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A1E3CE-B6E3-FB0B-3A79-97D3A8AD0F73}"/>
              </a:ext>
            </a:extLst>
          </p:cNvPr>
          <p:cNvSpPr/>
          <p:nvPr/>
        </p:nvSpPr>
        <p:spPr>
          <a:xfrm>
            <a:off x="191388" y="5321946"/>
            <a:ext cx="6464592" cy="343041"/>
          </a:xfrm>
          <a:prstGeom prst="rect">
            <a:avLst/>
          </a:prstGeom>
          <a:solidFill>
            <a:srgbClr val="E97132">
              <a:lumMod val="40000"/>
              <a:lumOff val="60000"/>
            </a:srgbClr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Interior Glass &amp; Glass Wall Systems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078735E-5CF6-7599-8F6E-00AEE138F8DB}"/>
              </a:ext>
            </a:extLst>
          </p:cNvPr>
          <p:cNvGrpSpPr/>
          <p:nvPr/>
        </p:nvGrpSpPr>
        <p:grpSpPr>
          <a:xfrm>
            <a:off x="542202" y="2955715"/>
            <a:ext cx="4974696" cy="369332"/>
            <a:chOff x="478404" y="3040779"/>
            <a:chExt cx="4974696" cy="3693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BC4B47-7B88-00BC-96C1-6E7A88EAD647}"/>
                </a:ext>
              </a:extLst>
            </p:cNvPr>
            <p:cNvSpPr txBox="1"/>
            <p:nvPr/>
          </p:nvSpPr>
          <p:spPr>
            <a:xfrm>
              <a:off x="2466385" y="3040779"/>
              <a:ext cx="2986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Pulls &amp; Door Accessories</a:t>
              </a:r>
            </a:p>
          </p:txBody>
        </p:sp>
        <p:pic>
          <p:nvPicPr>
            <p:cNvPr id="34" name="Picture 3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4CC8E7D-E28A-17EE-08CE-DA413D5E3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04" y="3051072"/>
              <a:ext cx="1881651" cy="34810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71773C3-5EA1-4E33-5C47-A178A1751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" y="8892541"/>
            <a:ext cx="3209559" cy="215749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671B4D42-380A-BD82-F512-6CEFD80221E2}"/>
              </a:ext>
            </a:extLst>
          </p:cNvPr>
          <p:cNvGrpSpPr/>
          <p:nvPr/>
        </p:nvGrpSpPr>
        <p:grpSpPr>
          <a:xfrm>
            <a:off x="478404" y="5792994"/>
            <a:ext cx="5635317" cy="923330"/>
            <a:chOff x="478404" y="5835526"/>
            <a:chExt cx="5635317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1E9F8D-AB0B-1088-F63F-519A2F348342}"/>
                </a:ext>
              </a:extLst>
            </p:cNvPr>
            <p:cNvSpPr txBox="1"/>
            <p:nvPr/>
          </p:nvSpPr>
          <p:spPr>
            <a:xfrm>
              <a:off x="2333454" y="5835526"/>
              <a:ext cx="37802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Unitized Demountable Glass Office Wall Systems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Butt-Glazed Office Wall Systems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299ABE4-03B8-DB7F-2468-6CBE8BBE7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404" y="6295350"/>
              <a:ext cx="1637374" cy="42640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7FC547-1ABB-1246-200E-A60426864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404" y="5946928"/>
              <a:ext cx="1637374" cy="223774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A7FA50D-F76F-AB48-FE07-B2A6A49C3C70}"/>
              </a:ext>
            </a:extLst>
          </p:cNvPr>
          <p:cNvGrpSpPr/>
          <p:nvPr/>
        </p:nvGrpSpPr>
        <p:grpSpPr>
          <a:xfrm>
            <a:off x="1547869" y="3598229"/>
            <a:ext cx="4422267" cy="422074"/>
            <a:chOff x="1675041" y="3755968"/>
            <a:chExt cx="4422267" cy="42207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215D5C7-181B-9345-D9FC-050C6C9FA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75041" y="3755968"/>
              <a:ext cx="1765037" cy="4220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257010-2BBF-58C1-0610-A762B0681C82}"/>
                </a:ext>
              </a:extLst>
            </p:cNvPr>
            <p:cNvSpPr txBox="1"/>
            <p:nvPr/>
          </p:nvSpPr>
          <p:spPr>
            <a:xfrm>
              <a:off x="3512946" y="3781792"/>
              <a:ext cx="2584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b="1" i="1" kern="0" dirty="0">
                  <a:solidFill>
                    <a:prstClr val="black"/>
                  </a:solidFill>
                </a:rPr>
                <a:t>Decorative Hardware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8099B3E-B32B-764F-FB91-0AA3985E77B7}"/>
              </a:ext>
            </a:extLst>
          </p:cNvPr>
          <p:cNvGrpSpPr/>
          <p:nvPr/>
        </p:nvGrpSpPr>
        <p:grpSpPr>
          <a:xfrm>
            <a:off x="3056902" y="4298895"/>
            <a:ext cx="3344816" cy="826174"/>
            <a:chOff x="3248296" y="4383959"/>
            <a:chExt cx="3344816" cy="826174"/>
          </a:xfrm>
        </p:grpSpPr>
        <p:pic>
          <p:nvPicPr>
            <p:cNvPr id="38" name="Picture 37" descr="A black and white logo&#10;&#10;Description automatically generated">
              <a:extLst>
                <a:ext uri="{FF2B5EF4-FFF2-40B4-BE49-F238E27FC236}">
                  <a16:creationId xmlns:a16="http://schemas.microsoft.com/office/drawing/2014/main" id="{8B6F158E-FBDC-BFEB-170D-96A373C9D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96" y="4383959"/>
              <a:ext cx="678545" cy="826174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EDC9720-F6C3-8558-24E6-239914D79EC2}"/>
                </a:ext>
              </a:extLst>
            </p:cNvPr>
            <p:cNvSpPr txBox="1"/>
            <p:nvPr/>
          </p:nvSpPr>
          <p:spPr>
            <a:xfrm>
              <a:off x="4076076" y="4617027"/>
              <a:ext cx="25170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Architectural Hinges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AC684EB-186C-5DAD-E302-9A03A50F387A}"/>
              </a:ext>
            </a:extLst>
          </p:cNvPr>
          <p:cNvGrpSpPr/>
          <p:nvPr/>
        </p:nvGrpSpPr>
        <p:grpSpPr>
          <a:xfrm>
            <a:off x="1513986" y="6934486"/>
            <a:ext cx="5248323" cy="1477328"/>
            <a:chOff x="1948537" y="7109227"/>
            <a:chExt cx="5248323" cy="147732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726468C-5FF9-034E-E0D0-CAEC4771B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48537" y="7774092"/>
              <a:ext cx="1108365" cy="424597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B039720-5FC5-5B24-0556-80AC70504600}"/>
                </a:ext>
              </a:extLst>
            </p:cNvPr>
            <p:cNvSpPr txBox="1"/>
            <p:nvPr/>
          </p:nvSpPr>
          <p:spPr>
            <a:xfrm>
              <a:off x="3312905" y="7109227"/>
              <a:ext cx="388395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Switchable Privacy Glass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b="1" i="1" kern="0" dirty="0">
                  <a:solidFill>
                    <a:prstClr val="black"/>
                  </a:solidFill>
                </a:rPr>
                <a:t>Decorative Glass Panels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Artistic </a:t>
              </a:r>
              <a:r>
                <a:rPr lang="en-US" b="1" i="1" kern="0" dirty="0">
                  <a:solidFill>
                    <a:prstClr val="black"/>
                  </a:solidFill>
                </a:rPr>
                <a:t>Glass </a:t>
              </a:r>
              <a:r>
                <a:rPr kumimoji="0" lang="en-US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Sculptures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b="1" i="1" kern="0" dirty="0">
                  <a:solidFill>
                    <a:prstClr val="black"/>
                  </a:solidFill>
                </a:rPr>
                <a:t>Glass Conference Room Tables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Glass Table Tops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950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98</Words>
  <Application>Microsoft Office PowerPoint</Application>
  <PresentationFormat>On-screen Show (4:3)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 Robles</dc:creator>
  <cp:lastModifiedBy>Angel Robles</cp:lastModifiedBy>
  <cp:revision>5</cp:revision>
  <dcterms:created xsi:type="dcterms:W3CDTF">2024-03-28T22:05:02Z</dcterms:created>
  <dcterms:modified xsi:type="dcterms:W3CDTF">2024-04-08T17:44:48Z</dcterms:modified>
</cp:coreProperties>
</file>